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1" r:id="rId16"/>
    <p:sldId id="272" r:id="rId17"/>
    <p:sldId id="273" r:id="rId18"/>
    <p:sldId id="270" r:id="rId19"/>
  </p:sldIdLst>
  <p:sldSz cx="9144000" cy="5143500" type="screen16x9"/>
  <p:notesSz cx="6858000" cy="9144000"/>
  <p:embeddedFontLst>
    <p:embeddedFont>
      <p:font typeface="Malgun Gothic" panose="020B0503020000020004" pitchFamily="50" charset="-127"/>
      <p:regular r:id="rId21"/>
      <p:bold r:id="rId22"/>
    </p:embeddedFont>
    <p:embeddedFont>
      <p:font typeface="Cambria Math" panose="02040503050406030204" pitchFamily="18" charset="0"/>
      <p:regular r:id="rId23"/>
    </p:embeddedFont>
    <p:embeddedFont>
      <p:font typeface="Lato" panose="020B0600000101010101" charset="0"/>
      <p:regular r:id="rId24"/>
      <p:bold r:id="rId25"/>
      <p:italic r:id="rId26"/>
      <p:boldItalic r:id="rId27"/>
    </p:embeddedFont>
    <p:embeddedFont>
      <p:font typeface="Malgun Gothic" panose="020B0503020000020004" pitchFamily="50" charset="-127"/>
      <p:regular r:id="rId21"/>
      <p:bold r:id="rId22"/>
    </p:embeddedFont>
    <p:embeddedFont>
      <p:font typeface="Raleway" panose="020B0600000101010101" charset="0"/>
      <p:regular r:id="rId28"/>
      <p:bold r:id="rId29"/>
      <p:italic r:id="rId30"/>
      <p:bold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25" d="100"/>
          <a:sy n="125" d="100"/>
        </p:scale>
        <p:origin x="468" y="3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8a5a69b406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8a5a69b406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8a5a69b406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8a5a69b406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8a5a69b406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8a5a69b406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8a5a69b406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8a5a69b406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8a5a69b406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8a5a69b406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8a5a69b406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8a5a69b406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36090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8a5a69b406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8a5a69b406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70326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8a5a69b406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8a5a69b406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3056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82ebb0dddd_0_2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82ebb0dddd_0_2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82ebb0dddd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82ebb0dddd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82ebb0dddd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82ebb0dddd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82ebb0dddd_0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82ebb0dddd_0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82ebb0dddd_0_1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82ebb0dddd_0_1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82ebb0dddd_0_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82ebb0dddd_0_1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82ebb0dddd_0_1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82ebb0dddd_0_1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82ebb0dddd_0_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82ebb0dddd_0_2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82ebb0dddd_0_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82ebb0dddd_0_2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" name="Google Shape;77;p11"/>
          <p:cNvSpPr txBox="1">
            <a:spLocks noGrp="1"/>
          </p:cNvSpPr>
          <p:nvPr>
            <p:ph type="title" hasCustomPrompt="1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" name="Google Shape;36;p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7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" name="Google Shape;59;p8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9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팀 프로젝트 발표 자료</a:t>
            </a:r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subTitle" idx="1"/>
          </p:nvPr>
        </p:nvSpPr>
        <p:spPr>
          <a:xfrm>
            <a:off x="729627" y="3934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발표일 : 2020.07.10 </a:t>
            </a:r>
            <a:endParaRPr/>
          </a:p>
        </p:txBody>
      </p:sp>
      <p:pic>
        <p:nvPicPr>
          <p:cNvPr id="88" name="Google Shape;8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22750" y="4410700"/>
            <a:ext cx="2771775" cy="314325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3"/>
          <p:cNvSpPr txBox="1">
            <a:spLocks noGrp="1"/>
          </p:cNvSpPr>
          <p:nvPr>
            <p:ph type="subTitle" idx="1"/>
          </p:nvPr>
        </p:nvSpPr>
        <p:spPr>
          <a:xfrm>
            <a:off x="653427" y="3553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과정명 : 빅데이터 활용 자바 파이썬 개발자 양성</a:t>
            </a:r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subTitle" idx="1"/>
          </p:nvPr>
        </p:nvSpPr>
        <p:spPr>
          <a:xfrm>
            <a:off x="663852" y="3076125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2조 : 김기일, 김나은, 김민건, 김진영, 배하나, 류종호, 엄대정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>
            <a:spLocks noGrp="1"/>
          </p:cNvSpPr>
          <p:nvPr>
            <p:ph type="body" idx="1"/>
          </p:nvPr>
        </p:nvSpPr>
        <p:spPr>
          <a:xfrm>
            <a:off x="90625" y="1950075"/>
            <a:ext cx="4283400" cy="20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lnSpc>
                <a:spcPct val="2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ko" sz="1000"/>
              <a:t>              </a:t>
            </a:r>
            <a:endParaRPr sz="1000"/>
          </a:p>
        </p:txBody>
      </p:sp>
      <p:sp>
        <p:nvSpPr>
          <p:cNvPr id="154" name="Google Shape;154;p22"/>
          <p:cNvSpPr txBox="1">
            <a:spLocks noGrp="1"/>
          </p:cNvSpPr>
          <p:nvPr>
            <p:ph type="body" idx="1"/>
          </p:nvPr>
        </p:nvSpPr>
        <p:spPr>
          <a:xfrm>
            <a:off x="53525" y="1325025"/>
            <a:ext cx="4202100" cy="20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100"/>
              <a:buChar char="➢"/>
            </a:pPr>
            <a:r>
              <a:rPr lang="ko" sz="1100"/>
              <a:t>명소소개</a:t>
            </a:r>
            <a:endParaRPr sz="1100"/>
          </a:p>
          <a:p>
            <a:pPr marL="914400" lvl="1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</a:pPr>
            <a:r>
              <a:rPr lang="ko" sz="900"/>
              <a:t>SummerNote활용한 이미지 및 서식 가능하도록 구현</a:t>
            </a:r>
            <a:endParaRPr sz="900"/>
          </a:p>
          <a:p>
            <a:pPr marL="0" lvl="0" indent="0" algn="l" rtl="0">
              <a:lnSpc>
                <a:spcPct val="2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800"/>
          </a:p>
        </p:txBody>
      </p:sp>
      <p:sp>
        <p:nvSpPr>
          <p:cNvPr id="155" name="Google Shape;155;p22"/>
          <p:cNvSpPr txBox="1">
            <a:spLocks noGrp="1"/>
          </p:cNvSpPr>
          <p:nvPr>
            <p:ph type="title"/>
          </p:nvPr>
        </p:nvSpPr>
        <p:spPr>
          <a:xfrm>
            <a:off x="727650" y="62437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3) 구현기능 - </a:t>
            </a:r>
            <a:r>
              <a:rPr lang="ko" sz="1800" b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Place</a:t>
            </a:r>
            <a:endParaRPr/>
          </a:p>
        </p:txBody>
      </p:sp>
      <p:pic>
        <p:nvPicPr>
          <p:cNvPr id="156" name="Google Shape;15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625" y="2222525"/>
            <a:ext cx="2486075" cy="278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31550" y="1325025"/>
            <a:ext cx="2124935" cy="3679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17545" y="2173100"/>
            <a:ext cx="1424625" cy="262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93824" y="1456925"/>
            <a:ext cx="2342263" cy="33379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3"/>
          <p:cNvSpPr txBox="1">
            <a:spLocks noGrp="1"/>
          </p:cNvSpPr>
          <p:nvPr>
            <p:ph type="body" idx="1"/>
          </p:nvPr>
        </p:nvSpPr>
        <p:spPr>
          <a:xfrm>
            <a:off x="90625" y="1950075"/>
            <a:ext cx="4283400" cy="20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lnSpc>
                <a:spcPct val="2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ko" sz="1000"/>
              <a:t>              </a:t>
            </a:r>
            <a:endParaRPr sz="1000"/>
          </a:p>
        </p:txBody>
      </p:sp>
      <p:sp>
        <p:nvSpPr>
          <p:cNvPr id="165" name="Google Shape;165;p23"/>
          <p:cNvSpPr txBox="1">
            <a:spLocks noGrp="1"/>
          </p:cNvSpPr>
          <p:nvPr>
            <p:ph type="body" idx="1"/>
          </p:nvPr>
        </p:nvSpPr>
        <p:spPr>
          <a:xfrm>
            <a:off x="24350" y="1325025"/>
            <a:ext cx="4202100" cy="20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100"/>
              <a:buChar char="➢"/>
            </a:pPr>
            <a:r>
              <a:rPr lang="ko" sz="1100"/>
              <a:t>리뷰 게시판(사용자 게시)</a:t>
            </a:r>
            <a:endParaRPr sz="1100"/>
          </a:p>
          <a:p>
            <a:pPr marL="914400" lvl="1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</a:pPr>
            <a:r>
              <a:rPr lang="ko" sz="900"/>
              <a:t>SummerNote활용한 이미지 및 서식 가능하도록 구현</a:t>
            </a:r>
            <a:endParaRPr sz="900"/>
          </a:p>
          <a:p>
            <a:pPr marL="0" lvl="0" indent="0" algn="l" rtl="0">
              <a:lnSpc>
                <a:spcPct val="2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800"/>
          </a:p>
        </p:txBody>
      </p:sp>
      <p:sp>
        <p:nvSpPr>
          <p:cNvPr id="166" name="Google Shape;166;p23"/>
          <p:cNvSpPr txBox="1">
            <a:spLocks noGrp="1"/>
          </p:cNvSpPr>
          <p:nvPr>
            <p:ph type="title"/>
          </p:nvPr>
        </p:nvSpPr>
        <p:spPr>
          <a:xfrm>
            <a:off x="727650" y="62437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3) 구현기능 - </a:t>
            </a:r>
            <a:r>
              <a:rPr lang="ko" sz="1800" b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Review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4"/>
          <p:cNvSpPr txBox="1">
            <a:spLocks noGrp="1"/>
          </p:cNvSpPr>
          <p:nvPr>
            <p:ph type="body" idx="1"/>
          </p:nvPr>
        </p:nvSpPr>
        <p:spPr>
          <a:xfrm>
            <a:off x="90625" y="1950075"/>
            <a:ext cx="4283400" cy="20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lnSpc>
                <a:spcPct val="2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ko" sz="1000"/>
              <a:t>              </a:t>
            </a:r>
            <a:endParaRPr sz="1000"/>
          </a:p>
        </p:txBody>
      </p:sp>
      <p:sp>
        <p:nvSpPr>
          <p:cNvPr id="172" name="Google Shape;172;p24"/>
          <p:cNvSpPr txBox="1">
            <a:spLocks noGrp="1"/>
          </p:cNvSpPr>
          <p:nvPr>
            <p:ph type="body" idx="1"/>
          </p:nvPr>
        </p:nvSpPr>
        <p:spPr>
          <a:xfrm>
            <a:off x="24350" y="1325025"/>
            <a:ext cx="4202100" cy="20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100"/>
              <a:buChar char="➢"/>
            </a:pPr>
            <a:r>
              <a:rPr lang="ko" sz="1100"/>
              <a:t>여행상품 (구매, 장바구니)</a:t>
            </a:r>
            <a:endParaRPr sz="1100"/>
          </a:p>
          <a:p>
            <a:pPr marL="914400" lvl="1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</a:pPr>
            <a:r>
              <a:rPr lang="ko" sz="900"/>
              <a:t>카타로그 종류에 따른 분류 및 구매 기능 구현</a:t>
            </a:r>
            <a:endParaRPr sz="900"/>
          </a:p>
          <a:p>
            <a:pPr marL="0" lvl="0" indent="0" algn="l" rtl="0">
              <a:lnSpc>
                <a:spcPct val="2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800"/>
          </a:p>
        </p:txBody>
      </p:sp>
      <p:sp>
        <p:nvSpPr>
          <p:cNvPr id="173" name="Google Shape;173;p24"/>
          <p:cNvSpPr txBox="1">
            <a:spLocks noGrp="1"/>
          </p:cNvSpPr>
          <p:nvPr>
            <p:ph type="title"/>
          </p:nvPr>
        </p:nvSpPr>
        <p:spPr>
          <a:xfrm>
            <a:off x="727650" y="62437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3) 구현기능 - </a:t>
            </a:r>
            <a:r>
              <a:rPr lang="ko" sz="1800" b="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여행상품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5"/>
          <p:cNvSpPr txBox="1">
            <a:spLocks noGrp="1"/>
          </p:cNvSpPr>
          <p:nvPr>
            <p:ph type="body" idx="1"/>
          </p:nvPr>
        </p:nvSpPr>
        <p:spPr>
          <a:xfrm>
            <a:off x="90625" y="1950075"/>
            <a:ext cx="4283400" cy="20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lnSpc>
                <a:spcPct val="2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ko" sz="1000"/>
              <a:t>              </a:t>
            </a:r>
            <a:endParaRPr sz="1000"/>
          </a:p>
        </p:txBody>
      </p:sp>
      <p:sp>
        <p:nvSpPr>
          <p:cNvPr id="179" name="Google Shape;179;p25"/>
          <p:cNvSpPr txBox="1">
            <a:spLocks noGrp="1"/>
          </p:cNvSpPr>
          <p:nvPr>
            <p:ph type="body" idx="1"/>
          </p:nvPr>
        </p:nvSpPr>
        <p:spPr>
          <a:xfrm>
            <a:off x="24350" y="1325025"/>
            <a:ext cx="4202100" cy="20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100"/>
              <a:buChar char="➢"/>
            </a:pPr>
            <a:r>
              <a:rPr lang="ko" sz="1100"/>
              <a:t>건의사항 등록 및 답변 확인 기능 구현</a:t>
            </a:r>
            <a:endParaRPr sz="1100"/>
          </a:p>
          <a:p>
            <a:pPr marL="914400" lvl="1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</a:pPr>
            <a:endParaRPr sz="900"/>
          </a:p>
          <a:p>
            <a:pPr marL="0" lvl="0" indent="0" algn="l" rtl="0">
              <a:lnSpc>
                <a:spcPct val="2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800"/>
          </a:p>
        </p:txBody>
      </p:sp>
      <p:sp>
        <p:nvSpPr>
          <p:cNvPr id="180" name="Google Shape;180;p25"/>
          <p:cNvSpPr txBox="1">
            <a:spLocks noGrp="1"/>
          </p:cNvSpPr>
          <p:nvPr>
            <p:ph type="title"/>
          </p:nvPr>
        </p:nvSpPr>
        <p:spPr>
          <a:xfrm>
            <a:off x="727650" y="62437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3) 구현기능 - </a:t>
            </a:r>
            <a:r>
              <a:rPr lang="ko" sz="1800" b="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고객센터</a:t>
            </a:r>
            <a:endParaRPr dirty="0"/>
          </a:p>
        </p:txBody>
      </p:sp>
      <p:pic>
        <p:nvPicPr>
          <p:cNvPr id="181" name="Google Shape;18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650800"/>
            <a:ext cx="4465175" cy="26524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6"/>
          <p:cNvSpPr txBox="1">
            <a:spLocks noGrp="1"/>
          </p:cNvSpPr>
          <p:nvPr>
            <p:ph type="body" idx="1"/>
          </p:nvPr>
        </p:nvSpPr>
        <p:spPr>
          <a:xfrm>
            <a:off x="90625" y="1950075"/>
            <a:ext cx="4283400" cy="20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lnSpc>
                <a:spcPct val="2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ko" sz="1000"/>
              <a:t>              </a:t>
            </a:r>
            <a:endParaRPr sz="1000"/>
          </a:p>
        </p:txBody>
      </p:sp>
      <p:sp>
        <p:nvSpPr>
          <p:cNvPr id="187" name="Google Shape;187;p26"/>
          <p:cNvSpPr txBox="1">
            <a:spLocks noGrp="1"/>
          </p:cNvSpPr>
          <p:nvPr>
            <p:ph type="body" idx="1"/>
          </p:nvPr>
        </p:nvSpPr>
        <p:spPr>
          <a:xfrm>
            <a:off x="5917861" y="735522"/>
            <a:ext cx="2962079" cy="9960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100"/>
              <a:buChar char="➢"/>
            </a:pPr>
            <a:r>
              <a:rPr lang="ko" sz="1100" dirty="0" smtClean="0"/>
              <a:t>이벤트</a:t>
            </a:r>
            <a:r>
              <a:rPr lang="en-US" altLang="ko" sz="1100" dirty="0" smtClean="0"/>
              <a:t> </a:t>
            </a:r>
            <a:r>
              <a:rPr lang="ko-KR" altLang="en-US" sz="1100" dirty="0" smtClean="0"/>
              <a:t>시작</a:t>
            </a:r>
            <a:r>
              <a:rPr lang="en-US" altLang="ko-KR" sz="1100" dirty="0" smtClean="0"/>
              <a:t>/</a:t>
            </a:r>
            <a:r>
              <a:rPr lang="ko-KR" altLang="en-US" sz="1100" dirty="0" smtClean="0"/>
              <a:t>종료</a:t>
            </a:r>
            <a:endParaRPr sz="1100" dirty="0"/>
          </a:p>
          <a:p>
            <a:pPr marL="914400" lvl="1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</a:pPr>
            <a:r>
              <a:rPr lang="ko-KR" altLang="en-US" sz="900" dirty="0" smtClean="0"/>
              <a:t>관리자에 의한 이벤트 시작</a:t>
            </a:r>
            <a:r>
              <a:rPr lang="en-US" altLang="ko-KR" sz="900" dirty="0" smtClean="0"/>
              <a:t>/</a:t>
            </a:r>
            <a:r>
              <a:rPr lang="ko-KR" altLang="en-US" sz="900" dirty="0" smtClean="0"/>
              <a:t>종료</a:t>
            </a:r>
            <a:endParaRPr sz="900" dirty="0"/>
          </a:p>
          <a:p>
            <a:pPr marL="0" lvl="0" indent="0" algn="l" rtl="0">
              <a:lnSpc>
                <a:spcPct val="2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800" dirty="0"/>
          </a:p>
        </p:txBody>
      </p:sp>
      <p:sp>
        <p:nvSpPr>
          <p:cNvPr id="188" name="Google Shape;188;p26"/>
          <p:cNvSpPr txBox="1">
            <a:spLocks noGrp="1"/>
          </p:cNvSpPr>
          <p:nvPr>
            <p:ph type="title"/>
          </p:nvPr>
        </p:nvSpPr>
        <p:spPr>
          <a:xfrm>
            <a:off x="573953" y="446237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3) 구현기능 - </a:t>
            </a:r>
            <a:r>
              <a:rPr lang="ko" sz="1800" b="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이벤트</a:t>
            </a:r>
            <a:endParaRPr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994" y="882505"/>
            <a:ext cx="2942453" cy="426099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3734" y="496598"/>
            <a:ext cx="1966172" cy="1389554"/>
          </a:xfrm>
          <a:prstGeom prst="rect">
            <a:avLst/>
          </a:prstGeom>
        </p:spPr>
      </p:pic>
      <p:sp>
        <p:nvSpPr>
          <p:cNvPr id="5" name="타원 4"/>
          <p:cNvSpPr/>
          <p:nvPr/>
        </p:nvSpPr>
        <p:spPr>
          <a:xfrm>
            <a:off x="2581616" y="981437"/>
            <a:ext cx="497541" cy="25569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/>
          <p:cNvCxnSpPr>
            <a:stCxn id="5" idx="6"/>
          </p:cNvCxnSpPr>
          <p:nvPr/>
        </p:nvCxnSpPr>
        <p:spPr>
          <a:xfrm flipV="1">
            <a:off x="3079157" y="1090274"/>
            <a:ext cx="921343" cy="19009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타원 11"/>
          <p:cNvSpPr/>
          <p:nvPr/>
        </p:nvSpPr>
        <p:spPr>
          <a:xfrm>
            <a:off x="864600" y="1345966"/>
            <a:ext cx="2301240" cy="4762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화살표 연결선 13"/>
          <p:cNvCxnSpPr/>
          <p:nvPr/>
        </p:nvCxnSpPr>
        <p:spPr>
          <a:xfrm>
            <a:off x="3165840" y="1614781"/>
            <a:ext cx="834660" cy="701699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/>
          <p:cNvSpPr/>
          <p:nvPr/>
        </p:nvSpPr>
        <p:spPr>
          <a:xfrm>
            <a:off x="2676902" y="4384169"/>
            <a:ext cx="546191" cy="2526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Google Shape;187;p26"/>
          <p:cNvSpPr txBox="1">
            <a:spLocks/>
          </p:cNvSpPr>
          <p:nvPr/>
        </p:nvSpPr>
        <p:spPr>
          <a:xfrm>
            <a:off x="4103733" y="2236619"/>
            <a:ext cx="3401967" cy="8889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-298450">
              <a:lnSpc>
                <a:spcPct val="200000"/>
              </a:lnSpc>
              <a:buSzPts val="1100"/>
              <a:buFont typeface="Lato"/>
              <a:buChar char="➢"/>
            </a:pPr>
            <a:r>
              <a:rPr lang="ko-KR" altLang="en-US" sz="1100" dirty="0" smtClean="0"/>
              <a:t>이벤트 기한 표시</a:t>
            </a:r>
          </a:p>
          <a:p>
            <a:pPr lvl="1" indent="-285750">
              <a:lnSpc>
                <a:spcPct val="200000"/>
              </a:lnSpc>
              <a:spcBef>
                <a:spcPts val="0"/>
              </a:spcBef>
              <a:buSzPts val="900"/>
            </a:pPr>
            <a:r>
              <a:rPr lang="ko-KR" altLang="en-US" sz="800" dirty="0" smtClean="0"/>
              <a:t>이벤트 시작 시 설정한 기한까지 남은 시간 표시</a:t>
            </a:r>
            <a:endParaRPr lang="ko-KR" altLang="en-US" sz="800" dirty="0"/>
          </a:p>
        </p:txBody>
      </p:sp>
      <p:cxnSp>
        <p:nvCxnSpPr>
          <p:cNvPr id="19" name="직선 화살표 연결선 18"/>
          <p:cNvCxnSpPr>
            <a:stCxn id="17" idx="6"/>
          </p:cNvCxnSpPr>
          <p:nvPr/>
        </p:nvCxnSpPr>
        <p:spPr>
          <a:xfrm flipV="1">
            <a:off x="3223093" y="3964344"/>
            <a:ext cx="880641" cy="546125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Google Shape;187;p26"/>
          <p:cNvSpPr txBox="1">
            <a:spLocks/>
          </p:cNvSpPr>
          <p:nvPr/>
        </p:nvSpPr>
        <p:spPr>
          <a:xfrm>
            <a:off x="4103734" y="3412084"/>
            <a:ext cx="3264806" cy="8889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-298450">
              <a:lnSpc>
                <a:spcPct val="200000"/>
              </a:lnSpc>
              <a:buSzPts val="1100"/>
              <a:buFont typeface="Lato"/>
              <a:buChar char="➢"/>
            </a:pPr>
            <a:r>
              <a:rPr lang="ko-KR" altLang="en-US" sz="1100" dirty="0" smtClean="0"/>
              <a:t>포인트 교환</a:t>
            </a:r>
          </a:p>
          <a:p>
            <a:pPr lvl="1" indent="-285750">
              <a:lnSpc>
                <a:spcPct val="200000"/>
              </a:lnSpc>
              <a:spcBef>
                <a:spcPts val="0"/>
              </a:spcBef>
              <a:buSzPts val="900"/>
            </a:pPr>
            <a:r>
              <a:rPr lang="ko-KR" altLang="en-US" sz="800" dirty="0" smtClean="0"/>
              <a:t>당첨된 포인트 쿠폰을 포인트로 교환 가능</a:t>
            </a:r>
            <a:endParaRPr lang="en-US" altLang="ko-KR" sz="8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187;p26"/>
          <p:cNvSpPr txBox="1">
            <a:spLocks/>
          </p:cNvSpPr>
          <p:nvPr/>
        </p:nvSpPr>
        <p:spPr>
          <a:xfrm>
            <a:off x="3631890" y="439873"/>
            <a:ext cx="2968133" cy="8889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-298450">
              <a:lnSpc>
                <a:spcPct val="200000"/>
              </a:lnSpc>
              <a:buSzPts val="1100"/>
              <a:buFont typeface="Lato"/>
              <a:buChar char="➢"/>
            </a:pPr>
            <a:r>
              <a:rPr lang="ko-KR" altLang="en-US" sz="1100" dirty="0" smtClean="0"/>
              <a:t>포인트 뽑기</a:t>
            </a:r>
            <a:endParaRPr lang="en-US" altLang="ko-KR" sz="1100" dirty="0" smtClean="0"/>
          </a:p>
          <a:p>
            <a:pPr indent="-298450">
              <a:lnSpc>
                <a:spcPct val="200000"/>
              </a:lnSpc>
              <a:buSzPts val="1100"/>
              <a:buFont typeface="Lato"/>
              <a:buChar char="➢"/>
            </a:pPr>
            <a:endParaRPr lang="en-US" altLang="ko-KR" sz="1100" dirty="0"/>
          </a:p>
          <a:p>
            <a:pPr marL="158750" indent="0">
              <a:lnSpc>
                <a:spcPct val="200000"/>
              </a:lnSpc>
              <a:buSzPts val="1100"/>
              <a:buNone/>
            </a:pPr>
            <a:endParaRPr lang="en-US" altLang="ko-KR" sz="1100" dirty="0" smtClean="0"/>
          </a:p>
          <a:p>
            <a:pPr marL="158750" indent="0">
              <a:lnSpc>
                <a:spcPct val="200000"/>
              </a:lnSpc>
              <a:buSzPts val="1100"/>
              <a:buNone/>
            </a:pPr>
            <a:endParaRPr lang="ko-KR" altLang="en-US" sz="1100" dirty="0" smtClean="0"/>
          </a:p>
          <a:p>
            <a:pPr lvl="1" indent="-285750">
              <a:lnSpc>
                <a:spcPct val="200000"/>
              </a:lnSpc>
              <a:spcBef>
                <a:spcPts val="0"/>
              </a:spcBef>
              <a:buSzPts val="900"/>
            </a:pPr>
            <a:r>
              <a:rPr lang="ko-KR" altLang="en-US" sz="800" dirty="0" smtClean="0"/>
              <a:t>뽑기 클릭 시 꽝</a:t>
            </a:r>
            <a:r>
              <a:rPr lang="en-US" altLang="ko-KR" sz="800" dirty="0" smtClean="0"/>
              <a:t>, </a:t>
            </a:r>
            <a:r>
              <a:rPr lang="ko-KR" altLang="en-US" sz="800" dirty="0" smtClean="0"/>
              <a:t>당첨</a:t>
            </a:r>
            <a:r>
              <a:rPr lang="en-US" altLang="ko-KR" sz="800" dirty="0"/>
              <a:t> </a:t>
            </a:r>
            <a:r>
              <a:rPr lang="ko-KR" altLang="en-US" sz="800" dirty="0" smtClean="0"/>
              <a:t>표시</a:t>
            </a:r>
            <a:endParaRPr lang="en-US" altLang="ko-KR" sz="800" dirty="0" smtClean="0"/>
          </a:p>
          <a:p>
            <a:pPr lvl="1" indent="-285750">
              <a:lnSpc>
                <a:spcPct val="200000"/>
              </a:lnSpc>
              <a:spcBef>
                <a:spcPts val="0"/>
              </a:spcBef>
              <a:buSzPts val="900"/>
            </a:pPr>
            <a:r>
              <a:rPr lang="ko-KR" altLang="en-US" sz="800" dirty="0" smtClean="0"/>
              <a:t>종료 시 종료 이미지 표시</a:t>
            </a:r>
            <a:endParaRPr lang="ko-KR" altLang="en-US" sz="800" dirty="0"/>
          </a:p>
        </p:txBody>
      </p:sp>
      <p:sp>
        <p:nvSpPr>
          <p:cNvPr id="29" name="Google Shape;187;p26"/>
          <p:cNvSpPr txBox="1">
            <a:spLocks/>
          </p:cNvSpPr>
          <p:nvPr/>
        </p:nvSpPr>
        <p:spPr>
          <a:xfrm>
            <a:off x="3631890" y="1950075"/>
            <a:ext cx="5615940" cy="8889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58750" indent="0">
              <a:lnSpc>
                <a:spcPct val="200000"/>
              </a:lnSpc>
              <a:buSzPts val="1100"/>
              <a:buNone/>
            </a:pPr>
            <a:endParaRPr lang="en-US" altLang="ko-KR" sz="800" dirty="0" smtClean="0"/>
          </a:p>
          <a:p>
            <a:pPr indent="-298450">
              <a:lnSpc>
                <a:spcPct val="200000"/>
              </a:lnSpc>
              <a:buSzPts val="1100"/>
              <a:buFont typeface="Lato"/>
              <a:buChar char="➢"/>
            </a:pPr>
            <a:endParaRPr lang="en-US" altLang="ko-KR" sz="800" dirty="0"/>
          </a:p>
          <a:p>
            <a:pPr lvl="1" indent="-285750">
              <a:lnSpc>
                <a:spcPct val="200000"/>
              </a:lnSpc>
              <a:spcBef>
                <a:spcPts val="0"/>
              </a:spcBef>
              <a:buSzPts val="900"/>
            </a:pPr>
            <a:endParaRPr lang="en-US" altLang="ko-KR" sz="800" dirty="0" smtClean="0"/>
          </a:p>
          <a:p>
            <a:pPr lvl="1" indent="-285750">
              <a:lnSpc>
                <a:spcPct val="200000"/>
              </a:lnSpc>
              <a:spcBef>
                <a:spcPts val="0"/>
              </a:spcBef>
              <a:buSzPts val="900"/>
            </a:pPr>
            <a:endParaRPr lang="en-US" altLang="ko-KR" sz="800" dirty="0"/>
          </a:p>
          <a:p>
            <a:pPr lvl="1" indent="-285750">
              <a:lnSpc>
                <a:spcPct val="200000"/>
              </a:lnSpc>
              <a:spcBef>
                <a:spcPts val="0"/>
              </a:spcBef>
              <a:buSzPts val="900"/>
            </a:pPr>
            <a:endParaRPr lang="en-US" altLang="ko-KR" sz="800" dirty="0" smtClean="0"/>
          </a:p>
          <a:p>
            <a:pPr lvl="1" indent="-285750">
              <a:lnSpc>
                <a:spcPct val="200000"/>
              </a:lnSpc>
              <a:spcBef>
                <a:spcPts val="0"/>
              </a:spcBef>
              <a:buSzPts val="900"/>
            </a:pPr>
            <a:endParaRPr lang="en-US" altLang="ko-KR" sz="800" dirty="0"/>
          </a:p>
          <a:p>
            <a:pPr lvl="1" indent="-285750">
              <a:lnSpc>
                <a:spcPct val="200000"/>
              </a:lnSpc>
              <a:spcBef>
                <a:spcPts val="0"/>
              </a:spcBef>
              <a:buSzPts val="900"/>
            </a:pPr>
            <a:r>
              <a:rPr lang="en-US" altLang="ko-KR" sz="1000" dirty="0" smtClean="0">
                <a:solidFill>
                  <a:schemeClr val="accent6">
                    <a:lumMod val="10000"/>
                  </a:schemeClr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rank &gt; 0 AND pull = 0 </a:t>
            </a:r>
            <a:r>
              <a:rPr lang="ko-KR" altLang="en-US" sz="1000" dirty="0" smtClean="0">
                <a:solidFill>
                  <a:schemeClr val="accent6">
                    <a:lumMod val="10000"/>
                  </a:schemeClr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조건으로 뽑히지 않은 당첨 행이 있는지 체크</a:t>
            </a:r>
            <a:endParaRPr lang="en-US" altLang="ko-KR" sz="1000" dirty="0" smtClean="0">
              <a:solidFill>
                <a:schemeClr val="accent6">
                  <a:lumMod val="10000"/>
                </a:schemeClr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 lvl="1" indent="-285750">
              <a:lnSpc>
                <a:spcPct val="200000"/>
              </a:lnSpc>
              <a:spcBef>
                <a:spcPts val="0"/>
              </a:spcBef>
              <a:buSzPts val="900"/>
            </a:pPr>
            <a:r>
              <a:rPr lang="ko-KR" altLang="en-US" sz="1000" dirty="0" smtClean="0">
                <a:solidFill>
                  <a:schemeClr val="accent6">
                    <a:lumMod val="10000"/>
                  </a:schemeClr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행이 존재하면 뽑기 진행</a:t>
            </a:r>
            <a:r>
              <a:rPr lang="en-US" altLang="ko-KR" sz="1000" dirty="0" smtClean="0">
                <a:solidFill>
                  <a:schemeClr val="accent6">
                    <a:lumMod val="10000"/>
                  </a:schemeClr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, </a:t>
            </a:r>
            <a:r>
              <a:rPr lang="ko-KR" altLang="en-US" sz="1000" dirty="0" smtClean="0">
                <a:solidFill>
                  <a:schemeClr val="accent6">
                    <a:lumMod val="10000"/>
                  </a:schemeClr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존재하지 않으면 종료</a:t>
            </a:r>
            <a:r>
              <a:rPr lang="en-US" altLang="ko-KR" sz="1000" dirty="0" smtClean="0">
                <a:solidFill>
                  <a:schemeClr val="accent6">
                    <a:lumMod val="10000"/>
                  </a:schemeClr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(</a:t>
            </a:r>
            <a:r>
              <a:rPr lang="ko-KR" altLang="en-US" sz="1000" dirty="0" smtClean="0">
                <a:solidFill>
                  <a:schemeClr val="accent6">
                    <a:lumMod val="10000"/>
                  </a:schemeClr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시작 시 </a:t>
            </a:r>
            <a:r>
              <a:rPr lang="en-US" altLang="ko-KR" sz="1000" dirty="0" smtClean="0">
                <a:solidFill>
                  <a:schemeClr val="accent6">
                    <a:lumMod val="10000"/>
                  </a:schemeClr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pull -&gt; 0 </a:t>
            </a:r>
            <a:r>
              <a:rPr lang="ko-KR" altLang="en-US" sz="1000" dirty="0" smtClean="0">
                <a:solidFill>
                  <a:schemeClr val="accent6">
                    <a:lumMod val="10000"/>
                  </a:schemeClr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초기화</a:t>
            </a:r>
            <a:r>
              <a:rPr lang="en-US" altLang="ko-KR" sz="1000" dirty="0" smtClean="0">
                <a:solidFill>
                  <a:schemeClr val="accent6">
                    <a:lumMod val="10000"/>
                  </a:schemeClr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)</a:t>
            </a:r>
            <a:r>
              <a:rPr lang="ko-KR" altLang="en-US" sz="1000" dirty="0" smtClean="0">
                <a:solidFill>
                  <a:schemeClr val="accent6">
                    <a:lumMod val="10000"/>
                  </a:schemeClr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endParaRPr lang="en-US" altLang="ko-KR" sz="1000" dirty="0" smtClean="0">
              <a:solidFill>
                <a:schemeClr val="accent6">
                  <a:lumMod val="10000"/>
                </a:schemeClr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 lvl="1" indent="-285750">
              <a:lnSpc>
                <a:spcPct val="200000"/>
              </a:lnSpc>
              <a:spcBef>
                <a:spcPts val="0"/>
              </a:spcBef>
              <a:buSzPts val="900"/>
            </a:pPr>
            <a:r>
              <a:rPr lang="en-US" altLang="ko-KR" sz="1000" dirty="0" smtClean="0">
                <a:solidFill>
                  <a:schemeClr val="accent6">
                    <a:lumMod val="10000"/>
                  </a:schemeClr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ORDER </a:t>
            </a:r>
            <a:r>
              <a:rPr lang="en-US" altLang="ko-KR" sz="1000" dirty="0">
                <a:solidFill>
                  <a:schemeClr val="accent6">
                    <a:lumMod val="10000"/>
                  </a:schemeClr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BY rand() LIMIT 1  -&gt; </a:t>
            </a:r>
            <a:r>
              <a:rPr lang="ko-KR" altLang="en-US" sz="1000" dirty="0">
                <a:solidFill>
                  <a:schemeClr val="accent6">
                    <a:lumMod val="10000"/>
                  </a:schemeClr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랜덤 </a:t>
            </a:r>
            <a:r>
              <a:rPr lang="en-US" altLang="ko-KR" sz="1000" dirty="0" smtClean="0">
                <a:solidFill>
                  <a:schemeClr val="accent6">
                    <a:lumMod val="10000"/>
                  </a:schemeClr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1</a:t>
            </a:r>
            <a:r>
              <a:rPr lang="ko-KR" altLang="en-US" sz="1000" dirty="0" smtClean="0">
                <a:solidFill>
                  <a:schemeClr val="accent6">
                    <a:lumMod val="10000"/>
                  </a:schemeClr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개 행 추출</a:t>
            </a:r>
            <a:endParaRPr lang="en-US" altLang="ko-KR" sz="1000" dirty="0" smtClean="0">
              <a:solidFill>
                <a:schemeClr val="accent6">
                  <a:lumMod val="10000"/>
                </a:schemeClr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 lvl="1" indent="-285750">
              <a:lnSpc>
                <a:spcPct val="200000"/>
              </a:lnSpc>
              <a:spcBef>
                <a:spcPts val="0"/>
              </a:spcBef>
              <a:buSzPts val="900"/>
            </a:pPr>
            <a:r>
              <a:rPr lang="ko-KR" altLang="en-US" sz="1000" dirty="0" smtClean="0">
                <a:solidFill>
                  <a:schemeClr val="accent6">
                    <a:lumMod val="10000"/>
                  </a:schemeClr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뽑힌 행은 </a:t>
            </a:r>
            <a:r>
              <a:rPr lang="en-US" altLang="ko-KR" sz="1000" dirty="0" smtClean="0">
                <a:solidFill>
                  <a:schemeClr val="accent6">
                    <a:lumMod val="10000"/>
                  </a:schemeClr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pull -&gt; 1</a:t>
            </a:r>
            <a:r>
              <a:rPr lang="ko-KR" altLang="en-US" sz="1000" dirty="0" smtClean="0">
                <a:solidFill>
                  <a:schemeClr val="accent6">
                    <a:lumMod val="10000"/>
                  </a:schemeClr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lang="en-US" altLang="ko-KR" sz="1000" dirty="0" smtClean="0">
                <a:solidFill>
                  <a:schemeClr val="accent6">
                    <a:lumMod val="10000"/>
                  </a:schemeClr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UPDATE</a:t>
            </a:r>
          </a:p>
          <a:p>
            <a:pPr lvl="1" indent="-285750">
              <a:lnSpc>
                <a:spcPct val="200000"/>
              </a:lnSpc>
              <a:spcBef>
                <a:spcPts val="0"/>
              </a:spcBef>
              <a:buSzPts val="900"/>
            </a:pPr>
            <a:r>
              <a:rPr lang="ko-KR" altLang="en-US" sz="1000" dirty="0" smtClean="0">
                <a:solidFill>
                  <a:schemeClr val="accent6">
                    <a:lumMod val="10000"/>
                  </a:schemeClr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뽑힌 행의 </a:t>
            </a:r>
            <a:r>
              <a:rPr lang="en-US" altLang="ko-KR" sz="1000" dirty="0" smtClean="0">
                <a:solidFill>
                  <a:schemeClr val="accent6">
                    <a:lumMod val="10000"/>
                  </a:schemeClr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Rank </a:t>
            </a:r>
            <a:r>
              <a:rPr lang="ko-KR" altLang="en-US" sz="1000" dirty="0" smtClean="0">
                <a:solidFill>
                  <a:schemeClr val="accent6">
                    <a:lumMod val="10000"/>
                  </a:schemeClr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를 확인하여 </a:t>
            </a:r>
            <a:r>
              <a:rPr lang="en-US" altLang="ko-KR" sz="1000" dirty="0" smtClean="0">
                <a:solidFill>
                  <a:schemeClr val="accent6">
                    <a:lumMod val="10000"/>
                  </a:schemeClr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0 </a:t>
            </a:r>
            <a:r>
              <a:rPr lang="ko-KR" altLang="en-US" sz="1000" dirty="0" smtClean="0">
                <a:solidFill>
                  <a:schemeClr val="accent6">
                    <a:lumMod val="10000"/>
                  </a:schemeClr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이면 꽝</a:t>
            </a:r>
            <a:r>
              <a:rPr lang="en-US" altLang="ko-KR" sz="1000" dirty="0" smtClean="0">
                <a:solidFill>
                  <a:schemeClr val="accent6">
                    <a:lumMod val="10000"/>
                  </a:schemeClr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, 0 </a:t>
            </a:r>
            <a:r>
              <a:rPr lang="ko-KR" altLang="en-US" sz="1000" dirty="0" smtClean="0">
                <a:solidFill>
                  <a:schemeClr val="accent6">
                    <a:lumMod val="10000"/>
                  </a:schemeClr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보다 크면 당첨 </a:t>
            </a:r>
            <a:endParaRPr lang="en-US" altLang="ko-KR" sz="1000" dirty="0" smtClean="0">
              <a:solidFill>
                <a:schemeClr val="accent6">
                  <a:lumMod val="10000"/>
                </a:schemeClr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 marL="628650" lvl="1" indent="0">
              <a:lnSpc>
                <a:spcPct val="200000"/>
              </a:lnSpc>
              <a:spcBef>
                <a:spcPts val="0"/>
              </a:spcBef>
              <a:buSzPts val="900"/>
              <a:buNone/>
            </a:pPr>
            <a:r>
              <a:rPr lang="en-US" altLang="ko-KR" sz="800" b="1" dirty="0">
                <a:solidFill>
                  <a:srgbClr val="17C6A3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	</a:t>
            </a:r>
            <a:endParaRPr lang="en-US" altLang="ko-KR" sz="800" dirty="0"/>
          </a:p>
        </p:txBody>
      </p:sp>
      <p:sp>
        <p:nvSpPr>
          <p:cNvPr id="186" name="Google Shape;186;p26"/>
          <p:cNvSpPr txBox="1">
            <a:spLocks noGrp="1"/>
          </p:cNvSpPr>
          <p:nvPr>
            <p:ph type="body" idx="1"/>
          </p:nvPr>
        </p:nvSpPr>
        <p:spPr>
          <a:xfrm>
            <a:off x="90625" y="1950075"/>
            <a:ext cx="4283400" cy="20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lnSpc>
                <a:spcPct val="2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ko" sz="1000" dirty="0"/>
              <a:t>              </a:t>
            </a:r>
            <a:endParaRPr sz="1000" dirty="0"/>
          </a:p>
        </p:txBody>
      </p:sp>
      <p:sp>
        <p:nvSpPr>
          <p:cNvPr id="188" name="Google Shape;188;p26"/>
          <p:cNvSpPr txBox="1">
            <a:spLocks noGrp="1"/>
          </p:cNvSpPr>
          <p:nvPr>
            <p:ph type="title"/>
          </p:nvPr>
        </p:nvSpPr>
        <p:spPr>
          <a:xfrm>
            <a:off x="573953" y="446237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3) 구현기능 - </a:t>
            </a:r>
            <a:r>
              <a:rPr lang="ko" sz="1800" b="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이벤트</a:t>
            </a:r>
            <a:endParaRPr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994" y="882505"/>
            <a:ext cx="2942453" cy="4260995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3261" y="964297"/>
            <a:ext cx="1329175" cy="877836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5497" y="964296"/>
            <a:ext cx="1306847" cy="883234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00009" y="948007"/>
            <a:ext cx="1356501" cy="877350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441960" y="1805940"/>
            <a:ext cx="3147060" cy="20788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4351284" y="2379763"/>
            <a:ext cx="48052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 smtClean="0">
                <a:solidFill>
                  <a:srgbClr val="FF0000"/>
                </a:solidFill>
              </a:rPr>
              <a:t>PK</a:t>
            </a:r>
            <a:endParaRPr lang="ko-KR" altLang="en-US" sz="900" b="1" dirty="0">
              <a:solidFill>
                <a:srgbClr val="FF0000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787754" y="2733051"/>
            <a:ext cx="126717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Rank</a:t>
            </a:r>
          </a:p>
          <a:p>
            <a:r>
              <a:rPr lang="en-US" altLang="ko-KR" sz="800" dirty="0" smtClean="0"/>
              <a:t>- 0 : </a:t>
            </a:r>
            <a:r>
              <a:rPr lang="ko-KR" altLang="en-US" sz="800" dirty="0" smtClean="0"/>
              <a:t>꽝</a:t>
            </a:r>
            <a:endParaRPr lang="en-US" altLang="ko-KR" sz="800" dirty="0" smtClean="0"/>
          </a:p>
          <a:p>
            <a:r>
              <a:rPr lang="en-US" altLang="ko-KR" sz="800" dirty="0" smtClean="0"/>
              <a:t>- 30000: </a:t>
            </a:r>
            <a:r>
              <a:rPr lang="ko-KR" altLang="en-US" sz="800" dirty="0" smtClean="0"/>
              <a:t>당첨</a:t>
            </a:r>
            <a:endParaRPr lang="ko-KR" altLang="en-US" sz="800" dirty="0"/>
          </a:p>
        </p:txBody>
      </p:sp>
      <p:sp>
        <p:nvSpPr>
          <p:cNvPr id="26" name="TextBox 25"/>
          <p:cNvSpPr txBox="1"/>
          <p:nvPr/>
        </p:nvSpPr>
        <p:spPr>
          <a:xfrm>
            <a:off x="7797677" y="2730648"/>
            <a:ext cx="1640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Pull (default 0)</a:t>
            </a:r>
          </a:p>
          <a:p>
            <a:r>
              <a:rPr lang="en-US" altLang="ko-KR" sz="800" dirty="0" smtClean="0"/>
              <a:t>- </a:t>
            </a:r>
            <a:r>
              <a:rPr lang="ko-KR" altLang="en-US" sz="800" dirty="0" smtClean="0"/>
              <a:t>뽑으면 </a:t>
            </a:r>
            <a:r>
              <a:rPr lang="en-US" altLang="ko-KR" sz="800" dirty="0" smtClean="0"/>
              <a:t>1</a:t>
            </a:r>
            <a:endParaRPr lang="ko-KR" altLang="en-US" sz="800" dirty="0"/>
          </a:p>
        </p:txBody>
      </p:sp>
      <p:sp>
        <p:nvSpPr>
          <p:cNvPr id="31" name="TextBox 30"/>
          <p:cNvSpPr txBox="1"/>
          <p:nvPr/>
        </p:nvSpPr>
        <p:spPr>
          <a:xfrm>
            <a:off x="5063677" y="2376648"/>
            <a:ext cx="73335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b="1" dirty="0" err="1" smtClean="0">
                <a:solidFill>
                  <a:srgbClr val="FF0000"/>
                </a:solidFill>
              </a:rPr>
              <a:t>당첨여부</a:t>
            </a:r>
            <a:endParaRPr lang="ko-KR" altLang="en-US" sz="900" b="1" dirty="0">
              <a:solidFill>
                <a:srgbClr val="FF0000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900730" y="2377870"/>
            <a:ext cx="85637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b="1" dirty="0" err="1" smtClean="0">
                <a:solidFill>
                  <a:srgbClr val="FF0000"/>
                </a:solidFill>
              </a:rPr>
              <a:t>뽑기여부</a:t>
            </a:r>
            <a:endParaRPr lang="ko-KR" altLang="en-US" sz="900" b="1" dirty="0">
              <a:solidFill>
                <a:srgbClr val="FF0000"/>
              </a:solidFill>
            </a:endParaRPr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47297" y="2616063"/>
            <a:ext cx="2233765" cy="844214"/>
          </a:xfrm>
          <a:prstGeom prst="rect">
            <a:avLst/>
          </a:prstGeom>
          <a:ln w="12700"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4008918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6"/>
          <p:cNvSpPr txBox="1">
            <a:spLocks noGrp="1"/>
          </p:cNvSpPr>
          <p:nvPr>
            <p:ph type="body" idx="1"/>
          </p:nvPr>
        </p:nvSpPr>
        <p:spPr>
          <a:xfrm>
            <a:off x="90625" y="1950075"/>
            <a:ext cx="4283400" cy="20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lnSpc>
                <a:spcPct val="2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ko" sz="1000" dirty="0"/>
              <a:t>              </a:t>
            </a:r>
            <a:endParaRPr sz="1000" dirty="0"/>
          </a:p>
        </p:txBody>
      </p:sp>
      <p:sp>
        <p:nvSpPr>
          <p:cNvPr id="188" name="Google Shape;188;p26"/>
          <p:cNvSpPr txBox="1">
            <a:spLocks noGrp="1"/>
          </p:cNvSpPr>
          <p:nvPr>
            <p:ph type="title"/>
          </p:nvPr>
        </p:nvSpPr>
        <p:spPr>
          <a:xfrm>
            <a:off x="573953" y="446237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ko" dirty="0"/>
              <a:t>3) 구현기능 </a:t>
            </a:r>
            <a:r>
              <a:rPr lang="ko" altLang="ko-KR" dirty="0"/>
              <a:t>- </a:t>
            </a:r>
            <a:r>
              <a:rPr lang="ko-KR" altLang="en-US" sz="1800" b="0" dirty="0" smtClean="0"/>
              <a:t>관리자</a:t>
            </a:r>
            <a:r>
              <a:rPr lang="en-US" altLang="ko-KR" sz="1800" b="0" dirty="0" smtClean="0"/>
              <a:t>(</a:t>
            </a:r>
            <a:r>
              <a:rPr lang="ko-KR" altLang="en-US" sz="1800" b="0" dirty="0" smtClean="0"/>
              <a:t>통계</a:t>
            </a:r>
            <a:r>
              <a:rPr lang="en-US" altLang="ko-KR" sz="1800" b="0" dirty="0" smtClean="0"/>
              <a:t>)</a:t>
            </a:r>
            <a:endParaRPr sz="1800" b="0" dirty="0"/>
          </a:p>
        </p:txBody>
      </p:sp>
      <p:sp>
        <p:nvSpPr>
          <p:cNvPr id="13" name="TextBox 12"/>
          <p:cNvSpPr txBox="1"/>
          <p:nvPr/>
        </p:nvSpPr>
        <p:spPr>
          <a:xfrm>
            <a:off x="4351284" y="2379763"/>
            <a:ext cx="48052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 smtClean="0">
                <a:solidFill>
                  <a:srgbClr val="FF0000"/>
                </a:solidFill>
              </a:rPr>
              <a:t>PK</a:t>
            </a:r>
            <a:endParaRPr lang="ko-KR" altLang="en-US" sz="900" b="1" dirty="0">
              <a:solidFill>
                <a:srgbClr val="FF0000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36" y="1320217"/>
            <a:ext cx="5027439" cy="3358515"/>
          </a:xfrm>
          <a:prstGeom prst="rect">
            <a:avLst/>
          </a:prstGeom>
        </p:spPr>
      </p:pic>
      <p:sp>
        <p:nvSpPr>
          <p:cNvPr id="18" name="Google Shape;187;p26"/>
          <p:cNvSpPr txBox="1">
            <a:spLocks/>
          </p:cNvSpPr>
          <p:nvPr/>
        </p:nvSpPr>
        <p:spPr>
          <a:xfrm>
            <a:off x="5513395" y="891086"/>
            <a:ext cx="3539165" cy="8582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-298450">
              <a:lnSpc>
                <a:spcPct val="200000"/>
              </a:lnSpc>
              <a:buSzPts val="1100"/>
              <a:buFont typeface="Lato"/>
              <a:buChar char="➢"/>
            </a:pPr>
            <a:r>
              <a:rPr lang="en-US" altLang="ko-KR" sz="1100" dirty="0" err="1" smtClean="0"/>
              <a:t>withTrip</a:t>
            </a:r>
            <a:r>
              <a:rPr lang="en-US" altLang="ko-KR" sz="1100" dirty="0"/>
              <a:t> </a:t>
            </a:r>
            <a:r>
              <a:rPr lang="en-US" altLang="ko-KR" sz="1100" dirty="0" smtClean="0"/>
              <a:t> </a:t>
            </a:r>
            <a:r>
              <a:rPr lang="ko-KR" altLang="en-US" sz="1100" dirty="0" smtClean="0"/>
              <a:t>총계</a:t>
            </a:r>
          </a:p>
          <a:p>
            <a:pPr lvl="1" indent="-285750">
              <a:lnSpc>
                <a:spcPct val="200000"/>
              </a:lnSpc>
              <a:spcBef>
                <a:spcPts val="0"/>
              </a:spcBef>
              <a:buSzPts val="900"/>
            </a:pPr>
            <a:r>
              <a:rPr lang="ko-KR" altLang="en-US" sz="800" dirty="0" smtClean="0"/>
              <a:t>총 가입자 수</a:t>
            </a:r>
            <a:r>
              <a:rPr lang="en-US" altLang="ko-KR" sz="800" dirty="0" smtClean="0"/>
              <a:t>, </a:t>
            </a:r>
            <a:r>
              <a:rPr lang="ko-KR" altLang="en-US" sz="800" dirty="0" smtClean="0"/>
              <a:t>총 판매액</a:t>
            </a:r>
            <a:r>
              <a:rPr lang="en-US" altLang="ko-KR" sz="800" dirty="0" smtClean="0"/>
              <a:t>, </a:t>
            </a:r>
            <a:r>
              <a:rPr lang="ko-KR" altLang="en-US" sz="800" dirty="0" smtClean="0"/>
              <a:t>총 조회수 표시</a:t>
            </a:r>
            <a:endParaRPr lang="en-US" altLang="ko-KR" sz="800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90625" y="1320217"/>
            <a:ext cx="4900475" cy="7904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90625" y="2178572"/>
            <a:ext cx="4900475" cy="243225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Google Shape;187;p26"/>
          <p:cNvSpPr txBox="1">
            <a:spLocks/>
          </p:cNvSpPr>
          <p:nvPr/>
        </p:nvSpPr>
        <p:spPr>
          <a:xfrm>
            <a:off x="5553301" y="2012027"/>
            <a:ext cx="3539165" cy="1197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-298450">
              <a:lnSpc>
                <a:spcPct val="200000"/>
              </a:lnSpc>
              <a:buSzPts val="1100"/>
              <a:buFont typeface="Lato"/>
              <a:buChar char="➢"/>
            </a:pPr>
            <a:r>
              <a:rPr lang="ko-KR" altLang="en-US" sz="1100" dirty="0" smtClean="0"/>
              <a:t>관심사 </a:t>
            </a:r>
            <a:r>
              <a:rPr lang="en-US" altLang="ko-KR" sz="1100" dirty="0" smtClean="0"/>
              <a:t>&amp; </a:t>
            </a:r>
            <a:r>
              <a:rPr lang="ko-KR" altLang="en-US" sz="1100" dirty="0" smtClean="0"/>
              <a:t>가입자 수 차트 </a:t>
            </a:r>
            <a:r>
              <a:rPr lang="en-US" altLang="ko-KR" sz="1100" dirty="0" smtClean="0"/>
              <a:t>( JavaScript Chart )</a:t>
            </a:r>
            <a:endParaRPr lang="ko-KR" altLang="en-US" sz="1100" dirty="0" smtClean="0"/>
          </a:p>
          <a:p>
            <a:pPr lvl="1" indent="-285750">
              <a:lnSpc>
                <a:spcPct val="200000"/>
              </a:lnSpc>
              <a:spcBef>
                <a:spcPts val="0"/>
              </a:spcBef>
              <a:buSzPts val="900"/>
            </a:pPr>
            <a:r>
              <a:rPr lang="en-US" altLang="ko-KR" sz="800" dirty="0" smtClean="0"/>
              <a:t>Pie </a:t>
            </a:r>
            <a:r>
              <a:rPr lang="ko-KR" altLang="en-US" sz="800" dirty="0" smtClean="0"/>
              <a:t>그래프를 이용하여 회원가입 시 입력되는</a:t>
            </a:r>
            <a:endParaRPr lang="en-US" altLang="ko-KR" sz="800" dirty="0" smtClean="0"/>
          </a:p>
          <a:p>
            <a:pPr marL="628650" lvl="1" indent="0">
              <a:lnSpc>
                <a:spcPct val="200000"/>
              </a:lnSpc>
              <a:spcBef>
                <a:spcPts val="0"/>
              </a:spcBef>
              <a:buSzPts val="900"/>
              <a:buNone/>
            </a:pPr>
            <a:r>
              <a:rPr lang="en-US" altLang="ko-KR" sz="800" dirty="0"/>
              <a:t> </a:t>
            </a:r>
            <a:r>
              <a:rPr lang="en-US" altLang="ko-KR" sz="800" dirty="0" smtClean="0"/>
              <a:t>  	</a:t>
            </a:r>
            <a:r>
              <a:rPr lang="ko-KR" altLang="en-US" sz="800" dirty="0" smtClean="0"/>
              <a:t>관심사 비율 표시</a:t>
            </a:r>
            <a:endParaRPr lang="en-US" altLang="ko-KR" sz="800" dirty="0" smtClean="0"/>
          </a:p>
          <a:p>
            <a:pPr lvl="1" indent="-285750">
              <a:lnSpc>
                <a:spcPct val="200000"/>
              </a:lnSpc>
              <a:spcBef>
                <a:spcPts val="0"/>
              </a:spcBef>
              <a:buSzPts val="900"/>
            </a:pPr>
            <a:r>
              <a:rPr lang="ko-KR" altLang="en-US" sz="800" dirty="0" smtClean="0"/>
              <a:t>막대그래프를 이용하여 일일  가입자 수를 막대 그래프로 표시</a:t>
            </a:r>
            <a:endParaRPr lang="ko-KR" altLang="en-US" sz="800" dirty="0"/>
          </a:p>
        </p:txBody>
      </p:sp>
      <p:cxnSp>
        <p:nvCxnSpPr>
          <p:cNvPr id="6" name="직선 화살표 연결선 5"/>
          <p:cNvCxnSpPr/>
          <p:nvPr/>
        </p:nvCxnSpPr>
        <p:spPr>
          <a:xfrm flipV="1">
            <a:off x="4991099" y="1291319"/>
            <a:ext cx="446095" cy="19245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 flipV="1">
            <a:off x="4991100" y="2256990"/>
            <a:ext cx="446095" cy="19245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6360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6"/>
          <p:cNvSpPr txBox="1">
            <a:spLocks noGrp="1"/>
          </p:cNvSpPr>
          <p:nvPr>
            <p:ph type="body" idx="1"/>
          </p:nvPr>
        </p:nvSpPr>
        <p:spPr>
          <a:xfrm>
            <a:off x="90625" y="1950075"/>
            <a:ext cx="4283400" cy="20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lnSpc>
                <a:spcPct val="2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ko" sz="1000" dirty="0"/>
              <a:t>              </a:t>
            </a:r>
            <a:endParaRPr sz="1000" dirty="0"/>
          </a:p>
        </p:txBody>
      </p:sp>
      <p:sp>
        <p:nvSpPr>
          <p:cNvPr id="188" name="Google Shape;188;p26"/>
          <p:cNvSpPr txBox="1">
            <a:spLocks noGrp="1"/>
          </p:cNvSpPr>
          <p:nvPr>
            <p:ph type="title"/>
          </p:nvPr>
        </p:nvSpPr>
        <p:spPr>
          <a:xfrm>
            <a:off x="573953" y="446237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ko" dirty="0"/>
              <a:t>3) 구현기능 </a:t>
            </a:r>
            <a:r>
              <a:rPr lang="ko" altLang="ko-KR" dirty="0"/>
              <a:t>- </a:t>
            </a:r>
            <a:r>
              <a:rPr lang="ko-KR" altLang="en-US" sz="1800" b="0" dirty="0" smtClean="0"/>
              <a:t>관리자</a:t>
            </a:r>
            <a:r>
              <a:rPr lang="en-US" altLang="ko-KR" sz="1800" b="0" dirty="0" smtClean="0"/>
              <a:t>(</a:t>
            </a:r>
            <a:r>
              <a:rPr lang="ko-KR" altLang="en-US" sz="1800" b="0" dirty="0" smtClean="0"/>
              <a:t>통계</a:t>
            </a:r>
            <a:r>
              <a:rPr lang="en-US" altLang="ko-KR" sz="1800" b="0" dirty="0" smtClean="0"/>
              <a:t>)</a:t>
            </a:r>
            <a:endParaRPr sz="1800" b="0" dirty="0"/>
          </a:p>
        </p:txBody>
      </p:sp>
      <p:sp>
        <p:nvSpPr>
          <p:cNvPr id="13" name="TextBox 12"/>
          <p:cNvSpPr txBox="1"/>
          <p:nvPr/>
        </p:nvSpPr>
        <p:spPr>
          <a:xfrm>
            <a:off x="4351284" y="2379763"/>
            <a:ext cx="48052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 smtClean="0">
                <a:solidFill>
                  <a:srgbClr val="FF0000"/>
                </a:solidFill>
              </a:rPr>
              <a:t>PK</a:t>
            </a:r>
            <a:endParaRPr lang="ko-KR" altLang="en-US" sz="900" b="1" dirty="0">
              <a:solidFill>
                <a:srgbClr val="FF0000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90625" y="1613594"/>
            <a:ext cx="5342435" cy="26612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Google Shape;187;p26"/>
          <p:cNvSpPr txBox="1">
            <a:spLocks/>
          </p:cNvSpPr>
          <p:nvPr/>
        </p:nvSpPr>
        <p:spPr>
          <a:xfrm>
            <a:off x="5323805" y="529927"/>
            <a:ext cx="3539165" cy="903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-298450">
              <a:lnSpc>
                <a:spcPct val="200000"/>
              </a:lnSpc>
              <a:buSzPts val="1100"/>
              <a:buFont typeface="Lato"/>
              <a:buChar char="➢"/>
            </a:pPr>
            <a:r>
              <a:rPr lang="ko-KR" altLang="en-US" sz="1100" dirty="0" smtClean="0"/>
              <a:t>일별 데이터 </a:t>
            </a:r>
            <a:r>
              <a:rPr lang="ko-KR" altLang="en-US" sz="1100" dirty="0" err="1" smtClean="0"/>
              <a:t>증감율</a:t>
            </a:r>
            <a:endParaRPr lang="en-US" altLang="ko-KR" sz="800" dirty="0" smtClean="0"/>
          </a:p>
          <a:p>
            <a:pPr lvl="1" indent="-285750">
              <a:lnSpc>
                <a:spcPct val="200000"/>
              </a:lnSpc>
              <a:spcBef>
                <a:spcPts val="0"/>
              </a:spcBef>
              <a:buSzPts val="900"/>
            </a:pPr>
            <a:r>
              <a:rPr lang="ko-KR" altLang="en-US" sz="800" dirty="0" smtClean="0"/>
              <a:t>일주일 간 일별 데이터 </a:t>
            </a:r>
            <a:r>
              <a:rPr lang="ko-KR" altLang="en-US" sz="800" dirty="0" err="1" smtClean="0"/>
              <a:t>증감율을</a:t>
            </a:r>
            <a:r>
              <a:rPr lang="ko-KR" altLang="en-US" sz="800" dirty="0" smtClean="0"/>
              <a:t> 계산하여  표시</a:t>
            </a:r>
            <a:endParaRPr lang="ko-KR" altLang="en-US" sz="800" dirty="0"/>
          </a:p>
        </p:txBody>
      </p:sp>
      <p:sp>
        <p:nvSpPr>
          <p:cNvPr id="14" name="Google Shape;187;p26"/>
          <p:cNvSpPr txBox="1">
            <a:spLocks/>
          </p:cNvSpPr>
          <p:nvPr/>
        </p:nvSpPr>
        <p:spPr>
          <a:xfrm>
            <a:off x="5323805" y="1162084"/>
            <a:ext cx="3539165" cy="903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-298450">
              <a:lnSpc>
                <a:spcPct val="200000"/>
              </a:lnSpc>
              <a:buSzPts val="1100"/>
              <a:buFont typeface="Lato"/>
              <a:buChar char="➢"/>
            </a:pPr>
            <a:r>
              <a:rPr lang="ko-KR" altLang="en-US" sz="1100" dirty="0" err="1" smtClean="0"/>
              <a:t>증감율</a:t>
            </a:r>
            <a:r>
              <a:rPr lang="ko-KR" altLang="en-US" sz="1100" dirty="0" smtClean="0"/>
              <a:t> 계산</a:t>
            </a:r>
            <a:endParaRPr lang="en-US" altLang="ko-KR" sz="800" dirty="0" smtClean="0"/>
          </a:p>
          <a:p>
            <a:pPr lvl="1" indent="-285750">
              <a:lnSpc>
                <a:spcPct val="200000"/>
              </a:lnSpc>
              <a:spcBef>
                <a:spcPts val="0"/>
              </a:spcBef>
              <a:buSzPts val="900"/>
            </a:pPr>
            <a:r>
              <a:rPr lang="ko-KR" altLang="en-US" sz="800" dirty="0" smtClean="0"/>
              <a:t>일별 데이터는 </a:t>
            </a:r>
            <a:r>
              <a:rPr lang="en-US" altLang="ko-KR" sz="800" dirty="0" smtClean="0"/>
              <a:t>DB </a:t>
            </a:r>
            <a:r>
              <a:rPr lang="ko-KR" altLang="en-US" sz="800" dirty="0" smtClean="0"/>
              <a:t>에 행으로 저장</a:t>
            </a:r>
            <a:endParaRPr lang="en-US" altLang="ko-KR" sz="800" dirty="0" smtClean="0"/>
          </a:p>
          <a:p>
            <a:pPr lvl="1" indent="-285750">
              <a:lnSpc>
                <a:spcPct val="200000"/>
              </a:lnSpc>
              <a:spcBef>
                <a:spcPts val="0"/>
              </a:spcBef>
              <a:buSzPts val="900"/>
            </a:pPr>
            <a:endParaRPr lang="en-US" altLang="ko-KR" sz="800" dirty="0"/>
          </a:p>
          <a:p>
            <a:pPr lvl="1" indent="-285750">
              <a:lnSpc>
                <a:spcPct val="200000"/>
              </a:lnSpc>
              <a:spcBef>
                <a:spcPts val="0"/>
              </a:spcBef>
              <a:buSzPts val="900"/>
            </a:pPr>
            <a:endParaRPr lang="en-US" altLang="ko-KR" sz="800" dirty="0" smtClean="0"/>
          </a:p>
          <a:p>
            <a:pPr lvl="1" indent="-285750">
              <a:lnSpc>
                <a:spcPct val="200000"/>
              </a:lnSpc>
              <a:spcBef>
                <a:spcPts val="0"/>
              </a:spcBef>
              <a:buSzPts val="900"/>
            </a:pPr>
            <a:endParaRPr lang="en-US" altLang="ko-KR" sz="800" dirty="0"/>
          </a:p>
          <a:p>
            <a:pPr marL="628650" lvl="1" indent="0">
              <a:lnSpc>
                <a:spcPct val="200000"/>
              </a:lnSpc>
              <a:spcBef>
                <a:spcPts val="0"/>
              </a:spcBef>
              <a:buSzPts val="900"/>
              <a:buNone/>
            </a:pPr>
            <a:endParaRPr lang="en-US" altLang="ko-KR" sz="800" dirty="0"/>
          </a:p>
          <a:p>
            <a:pPr lvl="1" indent="-285750">
              <a:lnSpc>
                <a:spcPct val="200000"/>
              </a:lnSpc>
              <a:spcBef>
                <a:spcPts val="0"/>
              </a:spcBef>
              <a:buSzPts val="900"/>
            </a:pPr>
            <a:r>
              <a:rPr lang="en-US" altLang="ko-KR" sz="800" dirty="0" smtClean="0"/>
              <a:t>Self join </a:t>
            </a:r>
            <a:r>
              <a:rPr lang="ko-KR" altLang="en-US" sz="800" dirty="0" smtClean="0"/>
              <a:t>을 사용하여 </a:t>
            </a:r>
            <a:r>
              <a:rPr lang="ko-KR" altLang="en-US" sz="800" dirty="0" err="1" smtClean="0"/>
              <a:t>증감율</a:t>
            </a:r>
            <a:r>
              <a:rPr lang="ko-KR" altLang="en-US" sz="800" dirty="0" smtClean="0"/>
              <a:t> 계산</a:t>
            </a:r>
            <a:endParaRPr lang="en-US" altLang="ko-KR" sz="800" dirty="0" smtClean="0"/>
          </a:p>
          <a:p>
            <a:pPr marL="628650" lvl="1" indent="0">
              <a:lnSpc>
                <a:spcPct val="200000"/>
              </a:lnSpc>
              <a:spcBef>
                <a:spcPts val="0"/>
              </a:spcBef>
              <a:buSzPts val="900"/>
              <a:buNone/>
            </a:pPr>
            <a:r>
              <a:rPr lang="en-US" altLang="ko-KR" sz="800" dirty="0" smtClean="0"/>
              <a:t>      	</a:t>
            </a:r>
            <a:r>
              <a:rPr lang="en-US" altLang="ko-KR" b="1" dirty="0" smtClean="0"/>
              <a:t>ON  </a:t>
            </a:r>
            <a:r>
              <a:rPr lang="en-US" altLang="ko-KR" b="1" dirty="0" err="1" smtClean="0"/>
              <a:t>yesterday.num</a:t>
            </a:r>
            <a:r>
              <a:rPr lang="en-US" altLang="ko-KR" b="1" dirty="0" smtClean="0"/>
              <a:t> +1=   </a:t>
            </a:r>
            <a:r>
              <a:rPr lang="en-US" altLang="ko-KR" b="1" dirty="0" err="1" smtClean="0"/>
              <a:t>totay.num</a:t>
            </a:r>
            <a:r>
              <a:rPr lang="en-US" altLang="ko-KR" sz="1000" dirty="0" smtClean="0"/>
              <a:t>;</a:t>
            </a:r>
            <a:endParaRPr lang="en-US" altLang="ko-KR" sz="1000" dirty="0"/>
          </a:p>
        </p:txBody>
      </p:sp>
      <p:sp>
        <p:nvSpPr>
          <p:cNvPr id="7" name="TextBox 6"/>
          <p:cNvSpPr txBox="1"/>
          <p:nvPr/>
        </p:nvSpPr>
        <p:spPr>
          <a:xfrm>
            <a:off x="5834019" y="1812450"/>
            <a:ext cx="319244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 smtClean="0">
                <a:solidFill>
                  <a:srgbClr val="FF0000"/>
                </a:solidFill>
              </a:rPr>
              <a:t>PK        </a:t>
            </a:r>
            <a:r>
              <a:rPr lang="ko-KR" altLang="en-US" sz="900" b="1" dirty="0" smtClean="0">
                <a:solidFill>
                  <a:srgbClr val="FF0000"/>
                </a:solidFill>
              </a:rPr>
              <a:t>가입자 수       판매액         조회수          날짜</a:t>
            </a:r>
            <a:endParaRPr lang="ko-KR" altLang="en-US" sz="900" b="1" dirty="0">
              <a:solidFill>
                <a:srgbClr val="FF0000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4019" y="2026481"/>
            <a:ext cx="3028951" cy="773751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7513320" y="2024901"/>
            <a:ext cx="1349650" cy="77375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4019" y="3400548"/>
            <a:ext cx="2752725" cy="781050"/>
          </a:xfrm>
          <a:prstGeom prst="rect">
            <a:avLst/>
          </a:prstGeom>
        </p:spPr>
      </p:pic>
      <p:cxnSp>
        <p:nvCxnSpPr>
          <p:cNvPr id="16" name="직선 화살표 연결선 15"/>
          <p:cNvCxnSpPr/>
          <p:nvPr/>
        </p:nvCxnSpPr>
        <p:spPr>
          <a:xfrm flipH="1" flipV="1">
            <a:off x="6103620" y="3655477"/>
            <a:ext cx="853440" cy="14040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/>
          <p:nvPr/>
        </p:nvCxnSpPr>
        <p:spPr>
          <a:xfrm flipH="1" flipV="1">
            <a:off x="6088379" y="3810958"/>
            <a:ext cx="853440" cy="14040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/>
          <p:nvPr/>
        </p:nvCxnSpPr>
        <p:spPr>
          <a:xfrm flipH="1" flipV="1">
            <a:off x="6088379" y="3970279"/>
            <a:ext cx="853440" cy="14040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/>
              <p:cNvSpPr txBox="1"/>
              <p:nvPr/>
            </p:nvSpPr>
            <p:spPr>
              <a:xfrm>
                <a:off x="4775072" y="4549758"/>
                <a:ext cx="4333494" cy="4485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0" smtClean="0">
                          <a:latin typeface="Cambria Math" panose="02040503050406030204" pitchFamily="18" charset="0"/>
                        </a:rPr>
                        <m:t>6.22 ~ 23⇒ </m:t>
                      </m:r>
                      <m:f>
                        <m:fPr>
                          <m:ctrlPr>
                            <a:rPr lang="ko-KR" altLang="en-US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>
                              <a:latin typeface="Cambria Math" panose="02040503050406030204" pitchFamily="18" charset="0"/>
                            </a:rPr>
                            <m:t>1000</m:t>
                          </m:r>
                          <m: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  <m: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m:rPr>
                              <m:sty m:val="p"/>
                            </m:rP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num</m:t>
                          </m:r>
                          <m: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)−900(</m:t>
                          </m:r>
                          <m:r>
                            <m:rPr>
                              <m:sty m:val="p"/>
                            </m:rP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y</m:t>
                          </m:r>
                          <m: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m:rPr>
                              <m:sty m:val="p"/>
                            </m:rP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num</m:t>
                          </m:r>
                          <m: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ko-KR" altLang="en-US" i="0">
                              <a:latin typeface="Cambria Math" panose="02040503050406030204" pitchFamily="18" charset="0"/>
                            </a:rPr>
                            <m:t>900</m:t>
                          </m:r>
                          <m: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y</m:t>
                          </m:r>
                          <m:r>
                            <a:rPr lang="en-US" altLang="ko-KR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m:rPr>
                              <m:sty m:val="p"/>
                            </m:rPr>
                            <a:rPr lang="en-US" altLang="ko-KR">
                              <a:latin typeface="Cambria Math" panose="02040503050406030204" pitchFamily="18" charset="0"/>
                            </a:rPr>
                            <m:t>num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∗100</m:t>
                      </m:r>
                      <m:r>
                        <a:rPr lang="ko-KR" altLang="en-US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ko-KR" altLang="en-US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11</m:t>
                      </m:r>
                      <m:r>
                        <a:rPr lang="en-US" altLang="ko-KR" b="0" i="0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5072" y="4549758"/>
                <a:ext cx="4333494" cy="448584"/>
              </a:xfrm>
              <a:prstGeom prst="rect">
                <a:avLst/>
              </a:prstGeom>
              <a:blipFill>
                <a:blip r:embed="rId5"/>
                <a:stretch>
                  <a:fillRect l="-422" t="-2703" r="-422" b="-162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그림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129" y="1715528"/>
            <a:ext cx="5262989" cy="2498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957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7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프로젝트 시연 및 질의 응답</a:t>
            </a:r>
            <a:endParaRPr/>
          </a:p>
        </p:txBody>
      </p:sp>
      <p:sp>
        <p:nvSpPr>
          <p:cNvPr id="196" name="Google Shape;196;p27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i="1"/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endParaRPr sz="2000" i="1"/>
          </a:p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ko" sz="2000" b="1" i="1" u="sng">
                <a:solidFill>
                  <a:srgbClr val="980000"/>
                </a:solidFill>
              </a:rPr>
              <a:t>감사합니다.</a:t>
            </a:r>
            <a:endParaRPr sz="2000" b="1" i="1" u="sng">
              <a:solidFill>
                <a:srgbClr val="98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목 차</a:t>
            </a:r>
            <a:endParaRPr/>
          </a:p>
        </p:txBody>
      </p:sp>
      <p:sp>
        <p:nvSpPr>
          <p:cNvPr id="96" name="Google Shape;96;p14"/>
          <p:cNvSpPr txBox="1">
            <a:spLocks noGrp="1"/>
          </p:cNvSpPr>
          <p:nvPr>
            <p:ph type="body" idx="1"/>
          </p:nvPr>
        </p:nvSpPr>
        <p:spPr>
          <a:xfrm>
            <a:off x="729450" y="1850275"/>
            <a:ext cx="3467700" cy="2261100"/>
          </a:xfrm>
          <a:prstGeom prst="rect">
            <a:avLst/>
          </a:prstGeom>
        </p:spPr>
        <p:txBody>
          <a:bodyPr spcFirstLastPara="1" wrap="square" lIns="91425" tIns="90000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ko" sz="1800"/>
              <a:t>프로젝트 주제 및 개발 환경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ko" sz="1800"/>
              <a:t>프로젝트 설계</a:t>
            </a:r>
            <a:endParaRPr sz="1800"/>
          </a:p>
          <a:p>
            <a:pPr marL="91440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ko" sz="1800"/>
              <a:t>Use Case</a:t>
            </a:r>
            <a:endParaRPr sz="1800"/>
          </a:p>
          <a:p>
            <a:pPr marL="91440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ko" sz="1800"/>
              <a:t>Data Base</a:t>
            </a:r>
            <a:endParaRPr sz="1800"/>
          </a:p>
        </p:txBody>
      </p:sp>
      <p:sp>
        <p:nvSpPr>
          <p:cNvPr id="97" name="Google Shape;97;p14"/>
          <p:cNvSpPr txBox="1">
            <a:spLocks noGrp="1"/>
          </p:cNvSpPr>
          <p:nvPr>
            <p:ph type="body" idx="1"/>
          </p:nvPr>
        </p:nvSpPr>
        <p:spPr>
          <a:xfrm>
            <a:off x="4600225" y="1850275"/>
            <a:ext cx="4423800" cy="255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/>
              <a:t>3)  구현 기능</a:t>
            </a:r>
            <a:endParaRPr sz="1800"/>
          </a:p>
          <a:p>
            <a:pPr marL="914400" lvl="1" indent="-34290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800"/>
              <a:buChar char="○"/>
            </a:pPr>
            <a:r>
              <a:rPr lang="ko" sz="1800"/>
              <a:t>메인화면</a:t>
            </a:r>
            <a:endParaRPr sz="1800"/>
          </a:p>
          <a:p>
            <a:pPr marL="91440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ko" sz="1800"/>
              <a:t>회원가입</a:t>
            </a:r>
            <a:endParaRPr sz="1800"/>
          </a:p>
          <a:p>
            <a:pPr marL="91440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ko" sz="1800"/>
              <a:t>마이페이지</a:t>
            </a:r>
            <a:endParaRPr sz="1800"/>
          </a:p>
          <a:p>
            <a:pPr marL="91440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ko" sz="1800"/>
              <a:t>문의 메일 발송</a:t>
            </a:r>
            <a:endParaRPr sz="1800"/>
          </a:p>
          <a:p>
            <a:pPr marL="91440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ko" sz="1800"/>
              <a:t>게시판 &amp; 댓글  </a:t>
            </a:r>
            <a:r>
              <a:rPr lang="ko" sz="1400"/>
              <a:t>(갤러리, 파일자료실)</a:t>
            </a:r>
            <a:endParaRPr sz="1400"/>
          </a:p>
          <a:p>
            <a:pPr marL="91440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ko" sz="1800"/>
              <a:t>지도 (검색)</a:t>
            </a:r>
            <a:endParaRPr sz="18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5"/>
          <p:cNvSpPr txBox="1">
            <a:spLocks noGrp="1"/>
          </p:cNvSpPr>
          <p:nvPr>
            <p:ph type="title"/>
          </p:nvPr>
        </p:nvSpPr>
        <p:spPr>
          <a:xfrm>
            <a:off x="727650" y="5770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93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AutoNum type="arabicParenR"/>
            </a:pPr>
            <a:r>
              <a:rPr lang="ko" sz="1800" b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프로젝트 주제 및 개발 환경</a:t>
            </a:r>
            <a:endParaRPr/>
          </a:p>
        </p:txBody>
      </p:sp>
      <p:sp>
        <p:nvSpPr>
          <p:cNvPr id="103" name="Google Shape;103;p15"/>
          <p:cNvSpPr txBox="1">
            <a:spLocks noGrp="1"/>
          </p:cNvSpPr>
          <p:nvPr>
            <p:ph type="body" idx="1"/>
          </p:nvPr>
        </p:nvSpPr>
        <p:spPr>
          <a:xfrm>
            <a:off x="342150" y="1677075"/>
            <a:ext cx="8459700" cy="306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ko" sz="1800"/>
              <a:t>프로젝트 명 : WithTrip</a:t>
            </a:r>
            <a:endParaRPr sz="1800"/>
          </a:p>
          <a:p>
            <a:pPr marL="91440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ko" sz="1800"/>
              <a:t>부산 여행 명소 소개를 기반으로, 사용자에게 맞춤 여행지, 상품 등을 추천해 주는 커뮤니티 웹페이지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ko" sz="1800"/>
              <a:t>개발 환경 : </a:t>
            </a:r>
            <a:r>
              <a:rPr lang="ko"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Windows, MYSQL, Eclipse, GitHub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ko" sz="1800"/>
              <a:t>개발 언어 : JSP &amp; Servlet(MVC Model-2), JavaScript, JQuery, Ajax,  HTML/CSS</a:t>
            </a:r>
            <a:endParaRPr sz="1800"/>
          </a:p>
          <a:p>
            <a:pPr marL="0" lvl="0" indent="0" algn="l" rtl="0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8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6"/>
          <p:cNvSpPr txBox="1">
            <a:spLocks noGrp="1"/>
          </p:cNvSpPr>
          <p:nvPr>
            <p:ph type="title"/>
          </p:nvPr>
        </p:nvSpPr>
        <p:spPr>
          <a:xfrm>
            <a:off x="650000" y="5770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2) 프로젝트 설계 - </a:t>
            </a:r>
            <a:r>
              <a:rPr lang="ko" sz="1800" b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Use Case</a:t>
            </a:r>
            <a:r>
              <a:rPr lang="ko"/>
              <a:t> </a:t>
            </a:r>
            <a:endParaRPr/>
          </a:p>
        </p:txBody>
      </p:sp>
      <p:pic>
        <p:nvPicPr>
          <p:cNvPr id="109" name="Google Shape;109;p16"/>
          <p:cNvPicPr preferRelativeResize="0"/>
          <p:nvPr/>
        </p:nvPicPr>
        <p:blipFill rotWithShape="1">
          <a:blip r:embed="rId3">
            <a:alphaModFix/>
          </a:blip>
          <a:srcRect t="7347"/>
          <a:stretch/>
        </p:blipFill>
        <p:spPr>
          <a:xfrm>
            <a:off x="101825" y="1323350"/>
            <a:ext cx="8914626" cy="3763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025" y="1004300"/>
            <a:ext cx="8641949" cy="4139199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7"/>
          <p:cNvSpPr txBox="1">
            <a:spLocks noGrp="1"/>
          </p:cNvSpPr>
          <p:nvPr>
            <p:ph type="title"/>
          </p:nvPr>
        </p:nvSpPr>
        <p:spPr>
          <a:xfrm>
            <a:off x="682000" y="5664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2) 프로젝트 설계 - </a:t>
            </a:r>
            <a:r>
              <a:rPr lang="ko" sz="1800" b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Data Base</a:t>
            </a:r>
            <a:endParaRPr/>
          </a:p>
        </p:txBody>
      </p:sp>
      <p:sp>
        <p:nvSpPr>
          <p:cNvPr id="116" name="Google Shape;116;p17"/>
          <p:cNvSpPr txBox="1">
            <a:spLocks noGrp="1"/>
          </p:cNvSpPr>
          <p:nvPr>
            <p:ph type="body" idx="1"/>
          </p:nvPr>
        </p:nvSpPr>
        <p:spPr>
          <a:xfrm>
            <a:off x="6006050" y="6653425"/>
            <a:ext cx="2740500" cy="113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➢"/>
            </a:pPr>
            <a:r>
              <a:rPr lang="ko"/>
              <a:t>member : 회원 정보 저장용</a:t>
            </a:r>
            <a:endParaRPr/>
          </a:p>
          <a:p>
            <a:pPr marL="457200" lvl="0" indent="-3111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➢"/>
            </a:pPr>
            <a:r>
              <a:rPr lang="ko"/>
              <a:t>board,reply : 게시판용</a:t>
            </a:r>
            <a:endParaRPr/>
          </a:p>
          <a:p>
            <a:pPr marL="457200" lvl="0" indent="-3111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➢"/>
            </a:pPr>
            <a:r>
              <a:rPr lang="ko"/>
              <a:t>gboard,greply : 사진갤러리용</a:t>
            </a:r>
            <a:endParaRPr/>
          </a:p>
          <a:p>
            <a:pPr marL="457200" lvl="0" indent="-3111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➢"/>
            </a:pPr>
            <a:r>
              <a:rPr lang="ko"/>
              <a:t>fboard,freply : 파일자료실용</a:t>
            </a:r>
            <a:endParaRPr/>
          </a:p>
          <a:p>
            <a:pPr marL="0" lvl="0" indent="0" algn="l" rtl="0">
              <a:lnSpc>
                <a:spcPct val="2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8"/>
          <p:cNvSpPr txBox="1">
            <a:spLocks noGrp="1"/>
          </p:cNvSpPr>
          <p:nvPr>
            <p:ph type="title"/>
          </p:nvPr>
        </p:nvSpPr>
        <p:spPr>
          <a:xfrm>
            <a:off x="727650" y="55010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3) 구현기능 - </a:t>
            </a:r>
            <a:r>
              <a:rPr lang="ko" sz="1800" b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메인화면</a:t>
            </a:r>
            <a:endParaRPr/>
          </a:p>
        </p:txBody>
      </p:sp>
      <p:sp>
        <p:nvSpPr>
          <p:cNvPr id="122" name="Google Shape;122;p18"/>
          <p:cNvSpPr txBox="1">
            <a:spLocks noGrp="1"/>
          </p:cNvSpPr>
          <p:nvPr>
            <p:ph type="body" idx="1"/>
          </p:nvPr>
        </p:nvSpPr>
        <p:spPr>
          <a:xfrm>
            <a:off x="99350" y="1286325"/>
            <a:ext cx="4582800" cy="20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➢"/>
            </a:pPr>
            <a:r>
              <a:rPr lang="ko"/>
              <a:t>API이용하여 날씨 정보 제공 구현 </a:t>
            </a:r>
            <a:endParaRPr/>
          </a:p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➢"/>
            </a:pPr>
            <a:r>
              <a:rPr lang="ko"/>
              <a:t>회원의 관심사 메인화면에 보이도록 구현</a:t>
            </a:r>
            <a:endParaRPr/>
          </a:p>
          <a:p>
            <a:pPr marL="0" lvl="0" indent="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ko"/>
              <a:t>		     </a:t>
            </a:r>
            <a:endParaRPr/>
          </a:p>
          <a:p>
            <a:pPr marL="0" lvl="0" indent="0" algn="l" rtl="0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23" name="Google Shape;12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99075" y="919875"/>
            <a:ext cx="2013069" cy="3753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8"/>
          <p:cNvPicPr preferRelativeResize="0"/>
          <p:nvPr/>
        </p:nvPicPr>
        <p:blipFill rotWithShape="1">
          <a:blip r:embed="rId4">
            <a:alphaModFix/>
          </a:blip>
          <a:srcRect b="10321"/>
          <a:stretch/>
        </p:blipFill>
        <p:spPr>
          <a:xfrm>
            <a:off x="4271938" y="919875"/>
            <a:ext cx="2471499" cy="4096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8"/>
          <p:cNvPicPr preferRelativeResize="0"/>
          <p:nvPr/>
        </p:nvPicPr>
        <p:blipFill rotWithShape="1">
          <a:blip r:embed="rId5">
            <a:alphaModFix/>
          </a:blip>
          <a:srcRect b="27948"/>
          <a:stretch/>
        </p:blipFill>
        <p:spPr>
          <a:xfrm>
            <a:off x="259775" y="1900975"/>
            <a:ext cx="3916950" cy="3115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9"/>
          <p:cNvSpPr txBox="1">
            <a:spLocks noGrp="1"/>
          </p:cNvSpPr>
          <p:nvPr>
            <p:ph type="title"/>
          </p:nvPr>
        </p:nvSpPr>
        <p:spPr>
          <a:xfrm>
            <a:off x="727650" y="6088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3) 구현기능 - </a:t>
            </a:r>
            <a:r>
              <a:rPr lang="ko" sz="1800" b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회원가입</a:t>
            </a:r>
            <a:endParaRPr/>
          </a:p>
        </p:txBody>
      </p:sp>
      <p:sp>
        <p:nvSpPr>
          <p:cNvPr id="131" name="Google Shape;131;p19"/>
          <p:cNvSpPr txBox="1">
            <a:spLocks noGrp="1"/>
          </p:cNvSpPr>
          <p:nvPr>
            <p:ph type="body" idx="1"/>
          </p:nvPr>
        </p:nvSpPr>
        <p:spPr>
          <a:xfrm>
            <a:off x="90625" y="1950075"/>
            <a:ext cx="3797100" cy="20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➢"/>
            </a:pPr>
            <a:r>
              <a:rPr lang="ko"/>
              <a:t>JavaScript, 활용한 필수 입력 제어</a:t>
            </a:r>
            <a:endParaRPr/>
          </a:p>
          <a:p>
            <a:pPr marL="457200" lvl="0" indent="-3111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➢"/>
            </a:pPr>
            <a:r>
              <a:rPr lang="ko"/>
              <a:t>Tag의 Required속성 활용한 필수 문구 제어</a:t>
            </a:r>
            <a:endParaRPr/>
          </a:p>
          <a:p>
            <a:pPr marL="457200" lvl="0" indent="-3111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➢"/>
            </a:pPr>
            <a:r>
              <a:rPr lang="ko"/>
              <a:t>Ajax을 활용한 아이디 중복 체크 구현</a:t>
            </a:r>
            <a:endParaRPr/>
          </a:p>
          <a:p>
            <a:pPr marL="457200" lvl="0" indent="0" algn="l" rtl="0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2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32" name="Google Shape;13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1550" y="272538"/>
            <a:ext cx="1629876" cy="482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12675" y="296874"/>
            <a:ext cx="1860025" cy="47795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0"/>
          <p:cNvSpPr txBox="1">
            <a:spLocks noGrp="1"/>
          </p:cNvSpPr>
          <p:nvPr>
            <p:ph type="title"/>
          </p:nvPr>
        </p:nvSpPr>
        <p:spPr>
          <a:xfrm>
            <a:off x="727650" y="62437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3) 구현기능 - </a:t>
            </a:r>
            <a:r>
              <a:rPr lang="ko" sz="1800" b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마이페이지</a:t>
            </a:r>
            <a:endParaRPr/>
          </a:p>
        </p:txBody>
      </p:sp>
      <p:sp>
        <p:nvSpPr>
          <p:cNvPr id="139" name="Google Shape;139;p20"/>
          <p:cNvSpPr txBox="1">
            <a:spLocks noGrp="1"/>
          </p:cNvSpPr>
          <p:nvPr>
            <p:ph type="body" idx="1"/>
          </p:nvPr>
        </p:nvSpPr>
        <p:spPr>
          <a:xfrm>
            <a:off x="90625" y="1950075"/>
            <a:ext cx="4283400" cy="20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➢"/>
            </a:pPr>
            <a:r>
              <a:rPr lang="ko"/>
              <a:t>나의 작성 글 : </a:t>
            </a:r>
            <a:r>
              <a:rPr lang="ko" sz="1000"/>
              <a:t>본인이 작성한 리뷰 확인 페이지</a:t>
            </a:r>
            <a:endParaRPr sz="1000"/>
          </a:p>
          <a:p>
            <a:pPr marL="457200" lvl="0" indent="-3111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➢"/>
            </a:pPr>
            <a:r>
              <a:rPr lang="ko"/>
              <a:t>등록 정보 수정 : </a:t>
            </a:r>
            <a:r>
              <a:rPr lang="ko" sz="1000"/>
              <a:t>등록 정보 수정 페이지</a:t>
            </a:r>
            <a:endParaRPr sz="1000"/>
          </a:p>
          <a:p>
            <a:pPr marL="457200" lvl="0" indent="-3111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➢"/>
            </a:pPr>
            <a:r>
              <a:rPr lang="ko"/>
              <a:t>회원 정보 삭제(탈퇴)</a:t>
            </a:r>
            <a:endParaRPr/>
          </a:p>
          <a:p>
            <a:pPr marL="457200" lvl="0" indent="0" algn="l" rtl="0">
              <a:lnSpc>
                <a:spcPct val="2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000"/>
          </a:p>
        </p:txBody>
      </p:sp>
      <p:pic>
        <p:nvPicPr>
          <p:cNvPr id="140" name="Google Shape;14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6875" y="559848"/>
            <a:ext cx="2772502" cy="24022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1"/>
          <p:cNvSpPr txBox="1">
            <a:spLocks noGrp="1"/>
          </p:cNvSpPr>
          <p:nvPr>
            <p:ph type="body" idx="1"/>
          </p:nvPr>
        </p:nvSpPr>
        <p:spPr>
          <a:xfrm>
            <a:off x="90625" y="1950075"/>
            <a:ext cx="4283400" cy="20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lnSpc>
                <a:spcPct val="2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ko" sz="1000"/>
              <a:t>              </a:t>
            </a:r>
            <a:endParaRPr sz="1000"/>
          </a:p>
        </p:txBody>
      </p:sp>
      <p:pic>
        <p:nvPicPr>
          <p:cNvPr id="146" name="Google Shape;14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1425" y="1191073"/>
            <a:ext cx="4866226" cy="18933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1"/>
          <p:cNvSpPr txBox="1">
            <a:spLocks noGrp="1"/>
          </p:cNvSpPr>
          <p:nvPr>
            <p:ph type="body" idx="1"/>
          </p:nvPr>
        </p:nvSpPr>
        <p:spPr>
          <a:xfrm>
            <a:off x="14425" y="1950075"/>
            <a:ext cx="4202100" cy="20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➢"/>
            </a:pPr>
            <a:r>
              <a:rPr lang="ko"/>
              <a:t>관리자 메뉴</a:t>
            </a:r>
            <a:endParaRPr/>
          </a:p>
          <a:p>
            <a:pPr marL="914400" lvl="1" indent="-2984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ko"/>
              <a:t>관리자 로그인 시에만 관리자 메뉴 보이도록 구현</a:t>
            </a:r>
            <a:endParaRPr/>
          </a:p>
          <a:p>
            <a:pPr marL="0" lvl="0" indent="0" algn="l" rtl="0">
              <a:lnSpc>
                <a:spcPct val="2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000"/>
          </a:p>
        </p:txBody>
      </p:sp>
      <p:sp>
        <p:nvSpPr>
          <p:cNvPr id="148" name="Google Shape;148;p21"/>
          <p:cNvSpPr txBox="1">
            <a:spLocks noGrp="1"/>
          </p:cNvSpPr>
          <p:nvPr>
            <p:ph type="title"/>
          </p:nvPr>
        </p:nvSpPr>
        <p:spPr>
          <a:xfrm>
            <a:off x="727650" y="62437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3) 구현기능 - </a:t>
            </a:r>
            <a:r>
              <a:rPr lang="ko" sz="1800" b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관리자 메뉴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356</TotalTime>
  <Words>523</Words>
  <Application>Microsoft Office PowerPoint</Application>
  <PresentationFormat>화면 슬라이드 쇼(16:9)</PresentationFormat>
  <Paragraphs>123</Paragraphs>
  <Slides>18</Slides>
  <Notes>18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6" baseType="lpstr">
      <vt:lpstr>굴림체</vt:lpstr>
      <vt:lpstr>Arial</vt:lpstr>
      <vt:lpstr>Malgun Gothic</vt:lpstr>
      <vt:lpstr>Cambria Math</vt:lpstr>
      <vt:lpstr>Lato</vt:lpstr>
      <vt:lpstr>Malgun Gothic</vt:lpstr>
      <vt:lpstr>Raleway</vt:lpstr>
      <vt:lpstr>Streamline</vt:lpstr>
      <vt:lpstr>팀 프로젝트 발표 자료</vt:lpstr>
      <vt:lpstr>목 차</vt:lpstr>
      <vt:lpstr>프로젝트 주제 및 개발 환경</vt:lpstr>
      <vt:lpstr>2) 프로젝트 설계 - Use Case </vt:lpstr>
      <vt:lpstr>2) 프로젝트 설계 - Data Base</vt:lpstr>
      <vt:lpstr>3) 구현기능 - 메인화면</vt:lpstr>
      <vt:lpstr>3) 구현기능 - 회원가입</vt:lpstr>
      <vt:lpstr>3) 구현기능 - 마이페이지</vt:lpstr>
      <vt:lpstr>3) 구현기능 - 관리자 메뉴</vt:lpstr>
      <vt:lpstr>3) 구현기능 - Place</vt:lpstr>
      <vt:lpstr>3) 구현기능 - Review</vt:lpstr>
      <vt:lpstr>3) 구현기능 - 여행상품</vt:lpstr>
      <vt:lpstr>3) 구현기능 - 고객센터</vt:lpstr>
      <vt:lpstr>3) 구현기능 - 이벤트</vt:lpstr>
      <vt:lpstr>3) 구현기능 - 이벤트</vt:lpstr>
      <vt:lpstr>3) 구현기능 - 관리자(통계)</vt:lpstr>
      <vt:lpstr>3) 구현기능 - 관리자(통계)</vt:lpstr>
      <vt:lpstr>프로젝트 시연 및 질의 응답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팀 프로젝트 발표 자료</dc:title>
  <cp:lastModifiedBy>Eom</cp:lastModifiedBy>
  <cp:revision>25</cp:revision>
  <dcterms:modified xsi:type="dcterms:W3CDTF">2020-07-05T13:18:43Z</dcterms:modified>
</cp:coreProperties>
</file>